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7" r:id="rId12"/>
    <p:sldId id="266" r:id="rId1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03" userDrawn="1">
          <p15:clr>
            <a:srgbClr val="A4A3A4"/>
          </p15:clr>
        </p15:guide>
        <p15:guide id="2" pos="21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94C4"/>
    <a:srgbClr val="FFA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10" autoAdjust="0"/>
    <p:restoredTop sz="94660"/>
  </p:normalViewPr>
  <p:slideViewPr>
    <p:cSldViewPr>
      <p:cViewPr varScale="1">
        <p:scale>
          <a:sx n="97" d="100"/>
          <a:sy n="97" d="100"/>
        </p:scale>
        <p:origin x="84" y="1656"/>
      </p:cViewPr>
      <p:guideLst>
        <p:guide orient="horz" pos="3203"/>
        <p:guide pos="21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CC051-6514-4911-91AD-E136E366829A}" type="datetimeFigureOut">
              <a:rPr lang="de-CH" smtClean="0"/>
              <a:t>23.11.2019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9615-CEBF-477C-A913-05C05A1CEB6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6614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CC051-6514-4911-91AD-E136E366829A}" type="datetimeFigureOut">
              <a:rPr lang="de-CH" smtClean="0"/>
              <a:t>23.11.2019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9615-CEBF-477C-A913-05C05A1CEB6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4646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CC051-6514-4911-91AD-E136E366829A}" type="datetimeFigureOut">
              <a:rPr lang="de-CH" smtClean="0"/>
              <a:t>23.11.2019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9615-CEBF-477C-A913-05C05A1CEB6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36067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CC051-6514-4911-91AD-E136E366829A}" type="datetimeFigureOut">
              <a:rPr lang="de-CH" smtClean="0"/>
              <a:t>23.11.2019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9615-CEBF-477C-A913-05C05A1CEB6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5823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CC051-6514-4911-91AD-E136E366829A}" type="datetimeFigureOut">
              <a:rPr lang="de-CH" smtClean="0"/>
              <a:t>23.11.2019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9615-CEBF-477C-A913-05C05A1CEB6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951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CC051-6514-4911-91AD-E136E366829A}" type="datetimeFigureOut">
              <a:rPr lang="de-CH" smtClean="0"/>
              <a:t>23.11.2019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9615-CEBF-477C-A913-05C05A1CEB6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9047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CC051-6514-4911-91AD-E136E366829A}" type="datetimeFigureOut">
              <a:rPr lang="de-CH" smtClean="0"/>
              <a:t>23.11.2019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9615-CEBF-477C-A913-05C05A1CEB6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9311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CC051-6514-4911-91AD-E136E366829A}" type="datetimeFigureOut">
              <a:rPr lang="de-CH" smtClean="0"/>
              <a:t>23.11.2019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9615-CEBF-477C-A913-05C05A1CEB6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0554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CC051-6514-4911-91AD-E136E366829A}" type="datetimeFigureOut">
              <a:rPr lang="de-CH" smtClean="0"/>
              <a:t>23.11.2019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9615-CEBF-477C-A913-05C05A1CEB6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6709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CC051-6514-4911-91AD-E136E366829A}" type="datetimeFigureOut">
              <a:rPr lang="de-CH" smtClean="0"/>
              <a:t>23.11.2019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9615-CEBF-477C-A913-05C05A1CEB6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01850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CC051-6514-4911-91AD-E136E366829A}" type="datetimeFigureOut">
              <a:rPr lang="de-CH" smtClean="0"/>
              <a:t>23.11.2019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9615-CEBF-477C-A913-05C05A1CEB6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8721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CC051-6514-4911-91AD-E136E366829A}" type="datetimeFigureOut">
              <a:rPr lang="de-CH" smtClean="0"/>
              <a:t>23.11.2019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B9615-CEBF-477C-A913-05C05A1CEB6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23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users.ox.ac.uk/~phys0895/mlwc2019/assets/img/19_08_02_Programme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Megalith#/media/Datei:Menhir_2.JP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google.com/url?sa=i&amp;url=https%3A%2F%2Fpixabay.com%2Fphotos%2Ftelephone-pole-telegraph-pole-3814762%2F&amp;psig=AOvVaw35UTAaTciu-zdak3WHoZGl&amp;ust=1574622784303000&amp;source=images&amp;cd=vfe&amp;ved=0CAIQjRxqFwoTCPCnnpeFgeYCFQAAAAAdAAAAABAD" TargetMode="Externa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60648"/>
            <a:ext cx="7772400" cy="1470025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Arial" pitchFamily="34" charset="0"/>
                <a:cs typeface="Arial" pitchFamily="34" charset="0"/>
              </a:rPr>
              <a:t>Deep Learning in Vision | Ramon Schildknecht </a:t>
            </a:r>
            <a:br>
              <a:rPr lang="en-US" sz="2200" dirty="0">
                <a:latin typeface="Arial" pitchFamily="34" charset="0"/>
                <a:cs typeface="Arial" pitchFamily="34" charset="0"/>
              </a:rPr>
            </a:br>
            <a:r>
              <a:rPr lang="en-US" sz="2200" dirty="0">
                <a:latin typeface="Arial" pitchFamily="34" charset="0"/>
                <a:cs typeface="Arial" pitchFamily="34" charset="0"/>
              </a:rPr>
              <a:t>Assignment «Crazy Picture Predictions» | December 2019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B5DF0-1066-4C68-A118-E2E395D61F70}"/>
              </a:ext>
            </a:extLst>
          </p:cNvPr>
          <p:cNvSpPr/>
          <p:nvPr/>
        </p:nvSpPr>
        <p:spPr>
          <a:xfrm>
            <a:off x="6084168" y="1844824"/>
            <a:ext cx="3059832" cy="86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Introducing Alexa…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D397A4-9BDF-4494-B68E-D375AB29C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84784"/>
            <a:ext cx="1355115" cy="20196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A4EAD0-502B-4891-A994-008B94270243}"/>
              </a:ext>
            </a:extLst>
          </p:cNvPr>
          <p:cNvSpPr/>
          <p:nvPr/>
        </p:nvSpPr>
        <p:spPr>
          <a:xfrm>
            <a:off x="0" y="3504477"/>
            <a:ext cx="3059832" cy="86409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Just kidding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/>
          </a:p>
          <a:p>
            <a:pPr algn="ctr"/>
            <a:r>
              <a:rPr lang="en-US"/>
              <a:t>Now the real Alexa…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CEA665-453D-44E5-A1A3-5DE126B79D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8657"/>
          <a:stretch/>
        </p:blipFill>
        <p:spPr>
          <a:xfrm>
            <a:off x="0" y="4571732"/>
            <a:ext cx="3059832" cy="2286268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D8CB4B9D-0063-4E7C-A296-971453AD3DCD}"/>
              </a:ext>
            </a:extLst>
          </p:cNvPr>
          <p:cNvSpPr/>
          <p:nvPr/>
        </p:nvSpPr>
        <p:spPr>
          <a:xfrm>
            <a:off x="3365612" y="3926626"/>
            <a:ext cx="5310844" cy="2610415"/>
          </a:xfrm>
          <a:prstGeom prst="wedgeEllipseCallout">
            <a:avLst>
              <a:gd name="adj1" fmla="val -82275"/>
              <a:gd name="adj2" fmla="val 1234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 am so excited! I will solve several classifying problems like differentiate between sunny and cloudy images, lake and mountains, holiday countries like United States of America and China …</a:t>
            </a:r>
          </a:p>
        </p:txBody>
      </p:sp>
    </p:spTree>
    <p:extLst>
      <p:ext uri="{BB962C8B-B14F-4D97-AF65-F5344CB8AC3E}">
        <p14:creationId xmlns:p14="http://schemas.microsoft.com/office/powerpoint/2010/main" val="28962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6A61EC-3CE7-4F48-8228-77DE6B57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406AB-91DD-4D84-8D9F-0B2DBF49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>
                <a:solidFill>
                  <a:srgbClr val="002060"/>
                </a:solidFill>
              </a:rPr>
              <a:t>Final check </a:t>
            </a:r>
            <a:r>
              <a:rPr lang="de-CH" dirty="0" err="1">
                <a:solidFill>
                  <a:srgbClr val="002060"/>
                </a:solidFill>
              </a:rPr>
              <a:t>about</a:t>
            </a:r>
            <a:r>
              <a:rPr lang="de-CH" dirty="0">
                <a:solidFill>
                  <a:srgbClr val="002060"/>
                </a:solidFill>
              </a:rPr>
              <a:t> </a:t>
            </a:r>
            <a:r>
              <a:rPr lang="de-CH" dirty="0" err="1">
                <a:solidFill>
                  <a:srgbClr val="002060"/>
                </a:solidFill>
              </a:rPr>
              <a:t>Mask</a:t>
            </a:r>
            <a:r>
              <a:rPr lang="de-CH" dirty="0">
                <a:solidFill>
                  <a:srgbClr val="002060"/>
                </a:solidFill>
              </a:rPr>
              <a:t> R-CNNs. </a:t>
            </a:r>
            <a:r>
              <a:rPr lang="de-CH" dirty="0" err="1">
                <a:solidFill>
                  <a:srgbClr val="002060"/>
                </a:solidFill>
              </a:rPr>
              <a:t>Let’s</a:t>
            </a:r>
            <a:r>
              <a:rPr lang="de-CH" dirty="0">
                <a:solidFill>
                  <a:srgbClr val="002060"/>
                </a:solidFill>
              </a:rPr>
              <a:t> </a:t>
            </a:r>
            <a:r>
              <a:rPr lang="de-CH" dirty="0" err="1">
                <a:solidFill>
                  <a:srgbClr val="002060"/>
                </a:solidFill>
              </a:rPr>
              <a:t>visit</a:t>
            </a:r>
            <a:r>
              <a:rPr lang="de-CH" dirty="0">
                <a:solidFill>
                  <a:srgbClr val="002060"/>
                </a:solidFill>
              </a:rPr>
              <a:t> Ascona (Ticino)!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0959DB-E276-4B0D-985B-499BADF88364}"/>
              </a:ext>
            </a:extLst>
          </p:cNvPr>
          <p:cNvSpPr txBox="1"/>
          <p:nvPr/>
        </p:nvSpPr>
        <p:spPr>
          <a:xfrm>
            <a:off x="1619672" y="1556792"/>
            <a:ext cx="624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/>
              <a:t>What</a:t>
            </a:r>
            <a:r>
              <a:rPr lang="de-CH" dirty="0"/>
              <a:t> do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guess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COCO </a:t>
            </a:r>
            <a:r>
              <a:rPr lang="de-CH" dirty="0" err="1"/>
              <a:t>algorithm</a:t>
            </a:r>
            <a:r>
              <a:rPr lang="de-CH" dirty="0"/>
              <a:t> </a:t>
            </a:r>
            <a:r>
              <a:rPr lang="de-CH" dirty="0" err="1"/>
              <a:t>detects</a:t>
            </a:r>
            <a:r>
              <a:rPr lang="de-CH" dirty="0"/>
              <a:t> (</a:t>
            </a:r>
            <a:r>
              <a:rPr lang="de-CH" dirty="0" err="1"/>
              <a:t>cheat</a:t>
            </a:r>
            <a:r>
              <a:rPr lang="de-CH" dirty="0"/>
              <a:t> </a:t>
            </a:r>
            <a:r>
              <a:rPr lang="de-CH" dirty="0" err="1"/>
              <a:t>sheet</a:t>
            </a:r>
            <a:r>
              <a:rPr lang="de-CH" dirty="0"/>
              <a:t> ↓)?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EF4DDF-A83B-4425-B012-D806683BF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55" y="4869160"/>
            <a:ext cx="7459116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95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C4212-3BFB-4252-8DBE-479BA9119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094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406AB-91DD-4D84-8D9F-0B2DBF49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>
                <a:solidFill>
                  <a:srgbClr val="002060"/>
                </a:solidFill>
              </a:rPr>
              <a:t>Final check </a:t>
            </a:r>
            <a:r>
              <a:rPr lang="de-CH" dirty="0" err="1">
                <a:solidFill>
                  <a:srgbClr val="002060"/>
                </a:solidFill>
              </a:rPr>
              <a:t>about</a:t>
            </a:r>
            <a:r>
              <a:rPr lang="de-CH" dirty="0">
                <a:solidFill>
                  <a:srgbClr val="002060"/>
                </a:solidFill>
              </a:rPr>
              <a:t> </a:t>
            </a:r>
            <a:r>
              <a:rPr lang="de-CH" dirty="0" err="1">
                <a:solidFill>
                  <a:srgbClr val="002060"/>
                </a:solidFill>
              </a:rPr>
              <a:t>Mask</a:t>
            </a:r>
            <a:r>
              <a:rPr lang="de-CH" dirty="0">
                <a:solidFill>
                  <a:srgbClr val="002060"/>
                </a:solidFill>
              </a:rPr>
              <a:t> R-CNNs. </a:t>
            </a:r>
            <a:r>
              <a:rPr lang="de-CH" dirty="0" err="1">
                <a:solidFill>
                  <a:srgbClr val="002060"/>
                </a:solidFill>
              </a:rPr>
              <a:t>Let’s</a:t>
            </a:r>
            <a:r>
              <a:rPr lang="de-CH" dirty="0">
                <a:solidFill>
                  <a:srgbClr val="002060"/>
                </a:solidFill>
              </a:rPr>
              <a:t> </a:t>
            </a:r>
            <a:r>
              <a:rPr lang="de-CH" dirty="0" err="1">
                <a:solidFill>
                  <a:srgbClr val="002060"/>
                </a:solidFill>
              </a:rPr>
              <a:t>visit</a:t>
            </a:r>
            <a:r>
              <a:rPr lang="de-CH" dirty="0">
                <a:solidFill>
                  <a:srgbClr val="002060"/>
                </a:solidFill>
              </a:rPr>
              <a:t> Ascona (Ticino)!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EA088-F70A-46CF-92DC-4F599C04F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62" y="4653136"/>
            <a:ext cx="549876" cy="525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6B0A2F-27CE-4D9C-BFBD-32B15E809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653136"/>
            <a:ext cx="549876" cy="5254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9969E9-1489-4F78-BEB2-0495B5B79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4653136"/>
            <a:ext cx="549876" cy="525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23FBC8-C02D-4245-BA79-8109D3B40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910" y="4653136"/>
            <a:ext cx="549876" cy="5254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0DAE09-18CE-40B1-817B-0AD16ABDB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044" y="4653136"/>
            <a:ext cx="549876" cy="5254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DBECA3-7B42-4404-8A35-06A126523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518" y="4653136"/>
            <a:ext cx="549876" cy="525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783D10-BC94-46F3-91DE-FEA85A714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3612219"/>
            <a:ext cx="507049" cy="52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18AF09-22DC-4FFE-87AA-03B040314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232" y="3453769"/>
            <a:ext cx="535156" cy="52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E58389-CA16-4556-904C-8BE9CF897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120" y="3453769"/>
            <a:ext cx="535156" cy="525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B67CEB-497F-4E1A-ABD1-AC1F21FB3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008" y="3453769"/>
            <a:ext cx="535156" cy="5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CF95743-694A-4979-B6ED-D64886BAFD8A}"/>
              </a:ext>
            </a:extLst>
          </p:cNvPr>
          <p:cNvSpPr txBox="1"/>
          <p:nvPr/>
        </p:nvSpPr>
        <p:spPr>
          <a:xfrm>
            <a:off x="1979712" y="5728582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Bottom </a:t>
            </a:r>
            <a:r>
              <a:rPr lang="de-CH" dirty="0" err="1">
                <a:solidFill>
                  <a:schemeClr val="bg1"/>
                </a:solidFill>
              </a:rPr>
              <a:t>line</a:t>
            </a:r>
            <a:r>
              <a:rPr lang="de-CH" dirty="0">
                <a:solidFill>
                  <a:schemeClr val="bg1"/>
                </a:solidFill>
              </a:rPr>
              <a:t>: </a:t>
            </a:r>
            <a:r>
              <a:rPr lang="de-CH" dirty="0" err="1">
                <a:solidFill>
                  <a:schemeClr val="bg1"/>
                </a:solidFill>
              </a:rPr>
              <a:t>quite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good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results</a:t>
            </a:r>
            <a:r>
              <a:rPr lang="de-CH" dirty="0">
                <a:solidFill>
                  <a:schemeClr val="bg1"/>
                </a:solidFill>
              </a:rPr>
              <a:t>, but </a:t>
            </a:r>
            <a:r>
              <a:rPr lang="de-CH" dirty="0" err="1">
                <a:solidFill>
                  <a:schemeClr val="bg1"/>
                </a:solidFill>
              </a:rPr>
              <a:t>there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are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more</a:t>
            </a:r>
            <a:endParaRPr lang="de-CH" dirty="0">
              <a:solidFill>
                <a:schemeClr val="bg1"/>
              </a:solidFill>
            </a:endParaRPr>
          </a:p>
          <a:p>
            <a:r>
              <a:rPr lang="de-CH" dirty="0">
                <a:solidFill>
                  <a:schemeClr val="bg1"/>
                </a:solidFill>
              </a:rPr>
              <a:t>	     </a:t>
            </a:r>
            <a:r>
              <a:rPr lang="de-CH" dirty="0" err="1">
                <a:solidFill>
                  <a:schemeClr val="bg1"/>
                </a:solidFill>
              </a:rPr>
              <a:t>persons</a:t>
            </a:r>
            <a:r>
              <a:rPr lang="de-CH" dirty="0">
                <a:solidFill>
                  <a:schemeClr val="bg1"/>
                </a:solidFill>
              </a:rPr>
              <a:t> and cars in </a:t>
            </a:r>
            <a:r>
              <a:rPr lang="de-CH" dirty="0" err="1">
                <a:solidFill>
                  <a:schemeClr val="bg1"/>
                </a:solidFill>
              </a:rPr>
              <a:t>the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picture</a:t>
            </a:r>
            <a:r>
              <a:rPr lang="de-CH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7653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F660-2519-449A-8DF8-4559D7923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042792" cy="1143000"/>
          </a:xfrm>
        </p:spPr>
        <p:txBody>
          <a:bodyPr/>
          <a:lstStyle/>
          <a:p>
            <a:pPr algn="l"/>
            <a:r>
              <a:rPr lang="de-CH" dirty="0" err="1"/>
              <a:t>Conclusion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F2482-B33A-4A1B-9151-01EBD2741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3898776" cy="3196952"/>
          </a:xfrm>
        </p:spPr>
        <p:txBody>
          <a:bodyPr>
            <a:normAutofit/>
          </a:bodyPr>
          <a:lstStyle/>
          <a:p>
            <a:r>
              <a:rPr lang="de-CH" sz="1800" dirty="0" err="1"/>
              <a:t>Quite</a:t>
            </a:r>
            <a:r>
              <a:rPr lang="de-CH" sz="1800" dirty="0"/>
              <a:t> </a:t>
            </a:r>
            <a:r>
              <a:rPr lang="de-CH" sz="1800" dirty="0" err="1"/>
              <a:t>good</a:t>
            </a:r>
            <a:r>
              <a:rPr lang="de-CH" sz="1800" dirty="0"/>
              <a:t> </a:t>
            </a:r>
            <a:r>
              <a:rPr lang="de-CH" sz="1800" dirty="0" err="1"/>
              <a:t>results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predict</a:t>
            </a:r>
            <a:r>
              <a:rPr lang="de-CH" sz="1800" dirty="0"/>
              <a:t> «</a:t>
            </a:r>
            <a:r>
              <a:rPr lang="de-CH" sz="1800" dirty="0" err="1"/>
              <a:t>sun</a:t>
            </a:r>
            <a:r>
              <a:rPr lang="de-CH" sz="1800" dirty="0"/>
              <a:t>» vs. «</a:t>
            </a:r>
            <a:r>
              <a:rPr lang="de-CH" sz="1800" dirty="0" err="1"/>
              <a:t>cloudy</a:t>
            </a:r>
            <a:r>
              <a:rPr lang="de-CH" sz="1800" dirty="0"/>
              <a:t>» </a:t>
            </a:r>
            <a:r>
              <a:rPr lang="de-CH" sz="1800" dirty="0" err="1"/>
              <a:t>pictures</a:t>
            </a:r>
            <a:r>
              <a:rPr lang="de-CH" sz="1800" dirty="0"/>
              <a:t> (</a:t>
            </a:r>
            <a:r>
              <a:rPr lang="de-CH" sz="1800" dirty="0" err="1"/>
              <a:t>val</a:t>
            </a:r>
            <a:r>
              <a:rPr lang="de-CH" sz="1800" dirty="0"/>
              <a:t> </a:t>
            </a:r>
            <a:r>
              <a:rPr lang="de-CH" sz="1800" dirty="0" err="1"/>
              <a:t>acc</a:t>
            </a:r>
            <a:r>
              <a:rPr lang="de-CH" sz="1800" dirty="0"/>
              <a:t>: 0.95)</a:t>
            </a:r>
          </a:p>
          <a:p>
            <a:r>
              <a:rPr lang="de-CH" sz="1800" dirty="0"/>
              <a:t>Thesis: Deep </a:t>
            </a:r>
            <a:r>
              <a:rPr lang="de-CH" sz="1800" dirty="0" err="1"/>
              <a:t>learning</a:t>
            </a:r>
            <a:r>
              <a:rPr lang="de-CH" sz="1800" dirty="0"/>
              <a:t> </a:t>
            </a:r>
            <a:r>
              <a:rPr lang="de-CH" sz="1800" dirty="0" err="1"/>
              <a:t>can</a:t>
            </a:r>
            <a:r>
              <a:rPr lang="de-CH" sz="1800" dirty="0"/>
              <a:t> </a:t>
            </a:r>
            <a:r>
              <a:rPr lang="de-CH" sz="1800" dirty="0" err="1"/>
              <a:t>improve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prediction</a:t>
            </a:r>
            <a:r>
              <a:rPr lang="de-CH" sz="1800" dirty="0"/>
              <a:t> </a:t>
            </a:r>
            <a:r>
              <a:rPr lang="de-CH" sz="1800" dirty="0" err="1"/>
              <a:t>quality</a:t>
            </a:r>
            <a:r>
              <a:rPr lang="de-CH" sz="1800" dirty="0"/>
              <a:t> </a:t>
            </a:r>
            <a:r>
              <a:rPr lang="de-CH" sz="1800" dirty="0" err="1"/>
              <a:t>of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weather</a:t>
            </a:r>
            <a:r>
              <a:rPr lang="de-CH" sz="1800" dirty="0"/>
              <a:t> in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near</a:t>
            </a:r>
            <a:r>
              <a:rPr lang="de-CH" sz="1800" dirty="0"/>
              <a:t> </a:t>
            </a:r>
            <a:r>
              <a:rPr lang="de-CH" sz="1800" dirty="0" err="1"/>
              <a:t>future</a:t>
            </a:r>
            <a:r>
              <a:rPr lang="de-CH" sz="1800" dirty="0"/>
              <a:t> (&lt;= 5 </a:t>
            </a:r>
            <a:r>
              <a:rPr lang="de-CH" sz="1800" dirty="0" err="1"/>
              <a:t>years</a:t>
            </a:r>
            <a:r>
              <a:rPr lang="de-CH" sz="1800" dirty="0"/>
              <a:t>) → </a:t>
            </a:r>
            <a:r>
              <a:rPr lang="de-CH" sz="1800" dirty="0" err="1"/>
              <a:t>there’s</a:t>
            </a:r>
            <a:r>
              <a:rPr lang="de-CH" sz="1800" dirty="0"/>
              <a:t> </a:t>
            </a:r>
            <a:r>
              <a:rPr lang="de-CH" sz="1800" dirty="0" err="1"/>
              <a:t>already</a:t>
            </a:r>
            <a:r>
              <a:rPr lang="de-CH" sz="1800" dirty="0"/>
              <a:t> a </a:t>
            </a:r>
            <a:r>
              <a:rPr lang="de-CH" sz="1800" dirty="0" err="1"/>
              <a:t>lot</a:t>
            </a:r>
            <a:r>
              <a:rPr lang="de-CH" sz="1800" dirty="0"/>
              <a:t> </a:t>
            </a:r>
            <a:r>
              <a:rPr lang="de-CH" sz="1800" dirty="0" err="1"/>
              <a:t>going</a:t>
            </a:r>
            <a:r>
              <a:rPr lang="de-CH" sz="1800" dirty="0"/>
              <a:t> on in </a:t>
            </a:r>
            <a:r>
              <a:rPr lang="de-CH" sz="1800" dirty="0" err="1"/>
              <a:t>this</a:t>
            </a:r>
            <a:r>
              <a:rPr lang="de-CH" sz="1800" dirty="0"/>
              <a:t> </a:t>
            </a:r>
            <a:r>
              <a:rPr lang="de-CH" sz="1800" dirty="0" err="1"/>
              <a:t>field</a:t>
            </a:r>
            <a:r>
              <a:rPr lang="de-CH" sz="1800" dirty="0"/>
              <a:t>, </a:t>
            </a:r>
            <a:r>
              <a:rPr lang="de-CH" sz="1800" dirty="0" err="1">
                <a:hlinkClick r:id="rId2"/>
              </a:rPr>
              <a:t>details</a:t>
            </a:r>
            <a:r>
              <a:rPr lang="de-CH" sz="1800" dirty="0">
                <a:hlinkClick r:id="rId2"/>
              </a:rPr>
              <a:t> </a:t>
            </a:r>
            <a:r>
              <a:rPr lang="de-CH" sz="1800" dirty="0" err="1">
                <a:hlinkClick r:id="rId2"/>
              </a:rPr>
              <a:t>can</a:t>
            </a:r>
            <a:r>
              <a:rPr lang="de-CH" sz="1800" dirty="0">
                <a:hlinkClick r:id="rId2"/>
              </a:rPr>
              <a:t> </a:t>
            </a:r>
            <a:r>
              <a:rPr lang="de-CH" sz="1800" dirty="0" err="1">
                <a:hlinkClick r:id="rId2"/>
              </a:rPr>
              <a:t>be</a:t>
            </a:r>
            <a:r>
              <a:rPr lang="de-CH" sz="1800" dirty="0">
                <a:hlinkClick r:id="rId2"/>
              </a:rPr>
              <a:t> </a:t>
            </a:r>
            <a:r>
              <a:rPr lang="de-CH" sz="1800" dirty="0" err="1">
                <a:hlinkClick r:id="rId2"/>
              </a:rPr>
              <a:t>found</a:t>
            </a:r>
            <a:r>
              <a:rPr lang="de-CH" sz="1800" dirty="0">
                <a:hlinkClick r:id="rId2"/>
              </a:rPr>
              <a:t> </a:t>
            </a:r>
            <a:r>
              <a:rPr lang="de-CH" sz="1800" dirty="0" err="1">
                <a:hlinkClick r:id="rId2"/>
              </a:rPr>
              <a:t>here</a:t>
            </a:r>
            <a:r>
              <a:rPr lang="de-CH" sz="1800" dirty="0">
                <a:hlinkClick r:id="rId2"/>
              </a:rPr>
              <a:t> in </a:t>
            </a:r>
            <a:r>
              <a:rPr lang="de-CH" sz="1800" dirty="0" err="1">
                <a:hlinkClick r:id="rId2"/>
              </a:rPr>
              <a:t>this</a:t>
            </a:r>
            <a:r>
              <a:rPr lang="de-CH" sz="1800" dirty="0">
                <a:hlinkClick r:id="rId2"/>
              </a:rPr>
              <a:t> </a:t>
            </a:r>
            <a:r>
              <a:rPr lang="de-CH" sz="1800" dirty="0" err="1">
                <a:hlinkClick r:id="rId2"/>
              </a:rPr>
              <a:t>example</a:t>
            </a:r>
            <a:endParaRPr lang="de-CH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3B703C-8D2C-4E70-95BC-2945B4254476}"/>
              </a:ext>
            </a:extLst>
          </p:cNvPr>
          <p:cNvSpPr txBox="1">
            <a:spLocks/>
          </p:cNvSpPr>
          <p:nvPr/>
        </p:nvSpPr>
        <p:spPr>
          <a:xfrm>
            <a:off x="4991100" y="274638"/>
            <a:ext cx="36827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C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6CD9EC-1403-4614-87A7-242C1F00DE4F}"/>
              </a:ext>
            </a:extLst>
          </p:cNvPr>
          <p:cNvSpPr txBox="1">
            <a:spLocks/>
          </p:cNvSpPr>
          <p:nvPr/>
        </p:nvSpPr>
        <p:spPr>
          <a:xfrm>
            <a:off x="4919092" y="274638"/>
            <a:ext cx="404279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CH" dirty="0"/>
              <a:t>Outlook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7BC946-F150-42E1-B47A-3086334106F9}"/>
              </a:ext>
            </a:extLst>
          </p:cNvPr>
          <p:cNvSpPr txBox="1">
            <a:spLocks/>
          </p:cNvSpPr>
          <p:nvPr/>
        </p:nvSpPr>
        <p:spPr>
          <a:xfrm>
            <a:off x="4883088" y="1600200"/>
            <a:ext cx="38987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A4A7DD-8DFE-4275-8757-7AD61375EF5D}"/>
              </a:ext>
            </a:extLst>
          </p:cNvPr>
          <p:cNvSpPr txBox="1">
            <a:spLocks/>
          </p:cNvSpPr>
          <p:nvPr/>
        </p:nvSpPr>
        <p:spPr>
          <a:xfrm>
            <a:off x="4991100" y="1600201"/>
            <a:ext cx="3898776" cy="33409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1800" dirty="0" err="1"/>
              <a:t>One</a:t>
            </a:r>
            <a:r>
              <a:rPr lang="de-CH" sz="1800" dirty="0"/>
              <a:t> </a:t>
            </a:r>
            <a:r>
              <a:rPr lang="de-CH" sz="1800" dirty="0" err="1"/>
              <a:t>use</a:t>
            </a:r>
            <a:r>
              <a:rPr lang="de-CH" sz="1800" dirty="0"/>
              <a:t> </a:t>
            </a:r>
            <a:r>
              <a:rPr lang="de-CH" sz="1800" dirty="0" err="1"/>
              <a:t>case</a:t>
            </a:r>
            <a:r>
              <a:rPr lang="de-CH" sz="1800" dirty="0"/>
              <a:t> </a:t>
            </a:r>
            <a:r>
              <a:rPr lang="de-CH" sz="1800" dirty="0" err="1"/>
              <a:t>is</a:t>
            </a:r>
            <a:r>
              <a:rPr lang="de-CH" sz="1800" dirty="0"/>
              <a:t> </a:t>
            </a:r>
            <a:r>
              <a:rPr lang="de-CH" sz="1800" dirty="0" err="1"/>
              <a:t>already</a:t>
            </a:r>
            <a:r>
              <a:rPr lang="de-CH" sz="1800" dirty="0"/>
              <a:t> </a:t>
            </a:r>
            <a:r>
              <a:rPr lang="de-CH" sz="1800" dirty="0" err="1"/>
              <a:t>very</a:t>
            </a:r>
            <a:r>
              <a:rPr lang="de-CH" sz="1800" dirty="0"/>
              <a:t> time </a:t>
            </a:r>
            <a:r>
              <a:rPr lang="de-CH" sz="1800" dirty="0" err="1"/>
              <a:t>consuming</a:t>
            </a:r>
            <a:r>
              <a:rPr lang="de-CH" sz="1800" dirty="0"/>
              <a:t>, but </a:t>
            </a:r>
            <a:r>
              <a:rPr lang="de-CH" sz="1800" dirty="0" err="1"/>
              <a:t>there</a:t>
            </a:r>
            <a:r>
              <a:rPr lang="de-CH" sz="1800" dirty="0"/>
              <a:t> </a:t>
            </a:r>
            <a:r>
              <a:rPr lang="de-CH" sz="1800" dirty="0" err="1"/>
              <a:t>are</a:t>
            </a:r>
            <a:r>
              <a:rPr lang="de-CH" sz="1800" dirty="0"/>
              <a:t> </a:t>
            </a:r>
            <a:r>
              <a:rPr lang="de-CH" sz="1800" dirty="0" err="1"/>
              <a:t>some</a:t>
            </a:r>
            <a:r>
              <a:rPr lang="de-CH" sz="1800" dirty="0"/>
              <a:t> </a:t>
            </a:r>
            <a:r>
              <a:rPr lang="de-CH" sz="1800" dirty="0" err="1"/>
              <a:t>interesting</a:t>
            </a:r>
            <a:r>
              <a:rPr lang="de-CH" sz="1800" dirty="0"/>
              <a:t> </a:t>
            </a:r>
            <a:r>
              <a:rPr lang="de-CH" sz="1800" dirty="0" err="1"/>
              <a:t>use</a:t>
            </a:r>
            <a:r>
              <a:rPr lang="de-CH" sz="1800" dirty="0"/>
              <a:t> </a:t>
            </a:r>
            <a:r>
              <a:rPr lang="de-CH" sz="1800" dirty="0" err="1"/>
              <a:t>cases</a:t>
            </a:r>
            <a:r>
              <a:rPr lang="de-CH" sz="1800" dirty="0"/>
              <a:t>:</a:t>
            </a:r>
          </a:p>
          <a:p>
            <a:r>
              <a:rPr lang="de-CH" sz="1800" dirty="0"/>
              <a:t>Can I </a:t>
            </a:r>
            <a:r>
              <a:rPr lang="de-CH" sz="1800" dirty="0" err="1"/>
              <a:t>predict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country</a:t>
            </a:r>
            <a:r>
              <a:rPr lang="de-CH" sz="1800" dirty="0"/>
              <a:t> in </a:t>
            </a:r>
            <a:r>
              <a:rPr lang="de-CH" sz="1800" dirty="0" err="1"/>
              <a:t>which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picture</a:t>
            </a:r>
            <a:r>
              <a:rPr lang="de-CH" sz="1800" dirty="0"/>
              <a:t> was </a:t>
            </a:r>
            <a:r>
              <a:rPr lang="de-CH" sz="1800" dirty="0" err="1"/>
              <a:t>taken</a:t>
            </a:r>
            <a:r>
              <a:rPr lang="de-CH" sz="1800" dirty="0"/>
              <a:t> </a:t>
            </a:r>
            <a:r>
              <a:rPr lang="de-CH" sz="1800" dirty="0" err="1"/>
              <a:t>with</a:t>
            </a:r>
            <a:r>
              <a:rPr lang="de-CH" sz="1800" dirty="0"/>
              <a:t> a </a:t>
            </a:r>
            <a:r>
              <a:rPr lang="de-CH" sz="1800" dirty="0" err="1"/>
              <a:t>model</a:t>
            </a:r>
            <a:r>
              <a:rPr lang="de-CH" sz="1800" dirty="0"/>
              <a:t>?</a:t>
            </a:r>
          </a:p>
          <a:p>
            <a:r>
              <a:rPr lang="de-CH" sz="1800" dirty="0"/>
              <a:t>Can a </a:t>
            </a:r>
            <a:r>
              <a:rPr lang="de-CH" sz="1800" dirty="0" err="1"/>
              <a:t>model</a:t>
            </a:r>
            <a:r>
              <a:rPr lang="de-CH" sz="1800" dirty="0"/>
              <a:t> </a:t>
            </a:r>
            <a:r>
              <a:rPr lang="de-CH" sz="1800" dirty="0" err="1"/>
              <a:t>tell</a:t>
            </a:r>
            <a:r>
              <a:rPr lang="de-CH" sz="1800" dirty="0"/>
              <a:t> </a:t>
            </a:r>
            <a:r>
              <a:rPr lang="de-CH" sz="1800" dirty="0" err="1"/>
              <a:t>which</a:t>
            </a:r>
            <a:r>
              <a:rPr lang="de-CH" sz="1800" dirty="0"/>
              <a:t> </a:t>
            </a:r>
            <a:r>
              <a:rPr lang="de-CH" sz="1800" dirty="0" err="1"/>
              <a:t>people</a:t>
            </a:r>
            <a:r>
              <a:rPr lang="de-CH" sz="1800" dirty="0"/>
              <a:t> </a:t>
            </a:r>
            <a:r>
              <a:rPr lang="de-CH" sz="1800" dirty="0" err="1"/>
              <a:t>are</a:t>
            </a:r>
            <a:r>
              <a:rPr lang="de-CH" sz="1800" dirty="0"/>
              <a:t> </a:t>
            </a:r>
            <a:r>
              <a:rPr lang="de-CH" sz="1800" dirty="0" err="1"/>
              <a:t>my</a:t>
            </a:r>
            <a:r>
              <a:rPr lang="de-CH" sz="1800" dirty="0"/>
              <a:t> </a:t>
            </a:r>
            <a:r>
              <a:rPr lang="de-CH" sz="1800" dirty="0" err="1"/>
              <a:t>family</a:t>
            </a:r>
            <a:r>
              <a:rPr lang="de-CH" sz="1800" dirty="0"/>
              <a:t> </a:t>
            </a:r>
            <a:r>
              <a:rPr lang="de-CH" sz="1800" dirty="0" err="1"/>
              <a:t>members</a:t>
            </a:r>
            <a:r>
              <a:rPr lang="de-CH" sz="1800" dirty="0"/>
              <a:t> </a:t>
            </a:r>
            <a:r>
              <a:rPr lang="de-CH" sz="1800" dirty="0" err="1"/>
              <a:t>based</a:t>
            </a:r>
            <a:r>
              <a:rPr lang="de-CH" sz="1800" dirty="0"/>
              <a:t> on </a:t>
            </a:r>
            <a:r>
              <a:rPr lang="de-CH" sz="1800" dirty="0" err="1"/>
              <a:t>my</a:t>
            </a:r>
            <a:r>
              <a:rPr lang="de-CH" sz="1800" dirty="0"/>
              <a:t> own </a:t>
            </a:r>
            <a:r>
              <a:rPr lang="de-CH" sz="1800" dirty="0" err="1"/>
              <a:t>pictures</a:t>
            </a:r>
            <a:r>
              <a:rPr lang="de-CH" sz="1800" dirty="0"/>
              <a:t> (</a:t>
            </a:r>
            <a:r>
              <a:rPr lang="de-CH" sz="1800" dirty="0" err="1"/>
              <a:t>without</a:t>
            </a:r>
            <a:r>
              <a:rPr lang="de-CH" sz="1800" dirty="0"/>
              <a:t> </a:t>
            </a:r>
            <a:r>
              <a:rPr lang="de-CH" sz="1800" dirty="0" err="1"/>
              <a:t>labels</a:t>
            </a:r>
            <a:r>
              <a:rPr lang="de-CH" sz="1800" dirty="0"/>
              <a:t>)?</a:t>
            </a:r>
          </a:p>
          <a:p>
            <a:r>
              <a:rPr lang="de-CH" sz="1800" dirty="0"/>
              <a:t>Can a </a:t>
            </a:r>
            <a:r>
              <a:rPr lang="de-CH" sz="1800" dirty="0" err="1"/>
              <a:t>model</a:t>
            </a:r>
            <a:r>
              <a:rPr lang="de-CH" sz="1800" dirty="0"/>
              <a:t> </a:t>
            </a:r>
            <a:r>
              <a:rPr lang="de-CH" sz="1800" dirty="0" err="1"/>
              <a:t>tell</a:t>
            </a:r>
            <a:r>
              <a:rPr lang="de-CH" sz="1800" dirty="0"/>
              <a:t> in </a:t>
            </a:r>
            <a:r>
              <a:rPr lang="de-CH" sz="1800" dirty="0" err="1"/>
              <a:t>which</a:t>
            </a:r>
            <a:r>
              <a:rPr lang="de-CH" sz="1800" dirty="0"/>
              <a:t> </a:t>
            </a:r>
            <a:r>
              <a:rPr lang="de-CH" sz="1800" dirty="0" err="1"/>
              <a:t>communities</a:t>
            </a:r>
            <a:r>
              <a:rPr lang="de-CH" sz="1800" dirty="0"/>
              <a:t> I </a:t>
            </a:r>
            <a:r>
              <a:rPr lang="de-CH" sz="1800" dirty="0" err="1"/>
              <a:t>lived</a:t>
            </a:r>
            <a:r>
              <a:rPr lang="de-CH" sz="1800" dirty="0"/>
              <a:t> </a:t>
            </a:r>
            <a:r>
              <a:rPr lang="de-CH" sz="1800" dirty="0" err="1"/>
              <a:t>without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location </a:t>
            </a:r>
            <a:r>
              <a:rPr lang="de-CH" sz="1800" dirty="0" err="1"/>
              <a:t>information</a:t>
            </a:r>
            <a:r>
              <a:rPr lang="de-CH" sz="1800" dirty="0"/>
              <a:t>?</a:t>
            </a:r>
          </a:p>
          <a:p>
            <a:endParaRPr lang="de-CH" sz="18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B4F5599-0ABD-4956-92EC-70470D1ED820}"/>
              </a:ext>
            </a:extLst>
          </p:cNvPr>
          <p:cNvCxnSpPr/>
          <p:nvPr/>
        </p:nvCxnSpPr>
        <p:spPr>
          <a:xfrm>
            <a:off x="4427984" y="0"/>
            <a:ext cx="72008" cy="6858000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10BD454-EE7B-4F23-80DC-89515C5C2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666" y="4574729"/>
            <a:ext cx="1502620" cy="1917874"/>
          </a:xfrm>
          <a:prstGeom prst="rect">
            <a:avLst/>
          </a:prstGeom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BE11CA3A-7CFE-4AE4-8140-25110A904641}"/>
              </a:ext>
            </a:extLst>
          </p:cNvPr>
          <p:cNvSpPr/>
          <p:nvPr/>
        </p:nvSpPr>
        <p:spPr>
          <a:xfrm>
            <a:off x="304298" y="4437112"/>
            <a:ext cx="3464214" cy="1461952"/>
          </a:xfrm>
          <a:prstGeom prst="wedgeEllipseCallout">
            <a:avLst>
              <a:gd name="adj1" fmla="val 64082"/>
              <a:gd name="adj2" fmla="val 4598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 err="1"/>
              <a:t>I’m</a:t>
            </a:r>
            <a:r>
              <a:rPr lang="de-CH" sz="1400" dirty="0"/>
              <a:t> </a:t>
            </a:r>
            <a:r>
              <a:rPr lang="de-CH" sz="1400" dirty="0" err="1"/>
              <a:t>truly</a:t>
            </a:r>
            <a:r>
              <a:rPr lang="de-CH" sz="1400" dirty="0"/>
              <a:t> </a:t>
            </a:r>
            <a:r>
              <a:rPr lang="de-CH" sz="1400" dirty="0" err="1"/>
              <a:t>impressed</a:t>
            </a:r>
            <a:r>
              <a:rPr lang="de-CH" sz="1400" dirty="0"/>
              <a:t>! I </a:t>
            </a:r>
            <a:r>
              <a:rPr lang="de-CH" sz="1400" dirty="0" err="1"/>
              <a:t>got</a:t>
            </a:r>
            <a:r>
              <a:rPr lang="de-CH" sz="1400" dirty="0"/>
              <a:t> </a:t>
            </a:r>
            <a:r>
              <a:rPr lang="de-CH" sz="1400" dirty="0" err="1"/>
              <a:t>very</a:t>
            </a:r>
            <a:r>
              <a:rPr lang="de-CH" sz="1400" dirty="0"/>
              <a:t> </a:t>
            </a:r>
            <a:r>
              <a:rPr lang="de-CH" sz="1400" dirty="0" err="1"/>
              <a:t>helpful</a:t>
            </a:r>
            <a:r>
              <a:rPr lang="de-CH" sz="1400" dirty="0"/>
              <a:t> </a:t>
            </a:r>
            <a:r>
              <a:rPr lang="de-CH" sz="1400" dirty="0" err="1"/>
              <a:t>insights</a:t>
            </a:r>
            <a:r>
              <a:rPr lang="de-CH" sz="1400" dirty="0"/>
              <a:t> </a:t>
            </a:r>
            <a:r>
              <a:rPr lang="de-CH" sz="1400" dirty="0">
                <a:sym typeface="Wingdings" panose="05000000000000000000" pitchFamily="2" charset="2"/>
              </a:rPr>
              <a:t></a:t>
            </a:r>
            <a:r>
              <a:rPr lang="de-CH" sz="1400" dirty="0"/>
              <a:t> </a:t>
            </a:r>
            <a:r>
              <a:rPr lang="de-CH" sz="1400" dirty="0" err="1"/>
              <a:t>It’s</a:t>
            </a:r>
            <a:r>
              <a:rPr lang="de-CH" sz="1400" dirty="0"/>
              <a:t> a </a:t>
            </a:r>
            <a:r>
              <a:rPr lang="de-CH" sz="1400" dirty="0" err="1"/>
              <a:t>wonderful</a:t>
            </a:r>
            <a:r>
              <a:rPr lang="de-CH" sz="1400" dirty="0"/>
              <a:t> but </a:t>
            </a:r>
            <a:r>
              <a:rPr lang="de-CH" sz="1400" dirty="0" err="1"/>
              <a:t>very</a:t>
            </a:r>
            <a:r>
              <a:rPr lang="de-CH" sz="1400" dirty="0"/>
              <a:t> </a:t>
            </a:r>
            <a:r>
              <a:rPr lang="de-CH" sz="1400" dirty="0" err="1"/>
              <a:t>challenging</a:t>
            </a:r>
            <a:r>
              <a:rPr lang="de-CH" sz="1400" dirty="0"/>
              <a:t> </a:t>
            </a:r>
            <a:r>
              <a:rPr lang="de-CH" sz="1400" dirty="0" err="1"/>
              <a:t>topic</a:t>
            </a:r>
            <a:r>
              <a:rPr lang="de-CH" sz="1400" dirty="0"/>
              <a:t> </a:t>
            </a:r>
            <a:r>
              <a:rPr lang="de-CH" sz="1400" dirty="0">
                <a:sym typeface="Webdings" panose="05030102010509060703" pitchFamily="18" charset="2"/>
              </a:rPr>
              <a:t></a:t>
            </a:r>
          </a:p>
          <a:p>
            <a:pPr algn="ctr"/>
            <a:r>
              <a:rPr lang="de-CH" sz="1400" dirty="0"/>
              <a:t> </a:t>
            </a:r>
            <a:r>
              <a:rPr lang="de-CH" sz="1400" dirty="0" err="1"/>
              <a:t>Thanks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your</a:t>
            </a:r>
            <a:r>
              <a:rPr lang="de-CH" sz="1400" dirty="0"/>
              <a:t> </a:t>
            </a:r>
            <a:r>
              <a:rPr lang="de-CH" sz="1400" dirty="0" err="1"/>
              <a:t>attention</a:t>
            </a:r>
            <a:r>
              <a:rPr lang="de-CH" sz="1400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317053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5166-8FA3-4601-BCDA-B3906C9D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Alexa </a:t>
            </a:r>
            <a:r>
              <a:rPr lang="de-CH" dirty="0" err="1"/>
              <a:t>starts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sunny</a:t>
            </a:r>
            <a:r>
              <a:rPr lang="de-CH" dirty="0"/>
              <a:t> vs. </a:t>
            </a:r>
            <a:r>
              <a:rPr lang="de-CH" dirty="0" err="1"/>
              <a:t>cloudy</a:t>
            </a:r>
            <a:r>
              <a:rPr lang="de-CH" dirty="0"/>
              <a:t> </a:t>
            </a:r>
            <a:r>
              <a:rPr lang="de-CH" dirty="0" err="1"/>
              <a:t>images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41CF6-048F-4411-A465-C6338DFCD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/>
              <a:t>Images: tag </a:t>
            </a:r>
            <a:r>
              <a:rPr lang="de-CH" dirty="0" err="1"/>
              <a:t>filtered</a:t>
            </a:r>
            <a:r>
              <a:rPr lang="de-CH" dirty="0"/>
              <a:t> </a:t>
            </a:r>
            <a:r>
              <a:rPr lang="de-CH" dirty="0" err="1"/>
              <a:t>pictures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Ramon’s</a:t>
            </a:r>
            <a:r>
              <a:rPr lang="de-CH" dirty="0"/>
              <a:t> personal </a:t>
            </a:r>
            <a:r>
              <a:rPr lang="de-CH" dirty="0" err="1"/>
              <a:t>iPhotos</a:t>
            </a:r>
            <a:r>
              <a:rPr lang="de-CH" dirty="0"/>
              <a:t> (Apple). Tags: «</a:t>
            </a:r>
            <a:r>
              <a:rPr lang="de-CH" dirty="0" err="1"/>
              <a:t>sun</a:t>
            </a:r>
            <a:r>
              <a:rPr lang="de-CH" dirty="0"/>
              <a:t>», «</a:t>
            </a:r>
            <a:r>
              <a:rPr lang="de-CH" dirty="0" err="1"/>
              <a:t>cloudy</a:t>
            </a:r>
            <a:r>
              <a:rPr lang="de-CH" dirty="0"/>
              <a:t>»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2CB0EB-EEBD-4768-BAC6-5C7B92403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461" y="3005655"/>
            <a:ext cx="4355777" cy="3852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33DC6D-EDB5-4127-9186-F2BC818F3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05" y="2852936"/>
            <a:ext cx="4143190" cy="392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52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9AF3D-E391-4580-959C-AC707F94D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Apple, </a:t>
            </a:r>
            <a:r>
              <a:rPr lang="de-CH" dirty="0" err="1"/>
              <a:t>let’s</a:t>
            </a:r>
            <a:r>
              <a:rPr lang="de-CH" dirty="0"/>
              <a:t> </a:t>
            </a:r>
            <a:r>
              <a:rPr lang="de-CH" dirty="0" err="1"/>
              <a:t>talk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C020E-D377-49B2-9F6C-80338692D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525963"/>
          </a:xfrm>
        </p:spPr>
        <p:txBody>
          <a:bodyPr/>
          <a:lstStyle/>
          <a:p>
            <a:r>
              <a:rPr lang="de-CH" dirty="0" err="1"/>
              <a:t>Why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sunny</a:t>
            </a:r>
            <a:r>
              <a:rPr lang="de-CH" dirty="0"/>
              <a:t>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341E53-7E35-4AC0-84B0-360EEA900ADE}"/>
              </a:ext>
            </a:extLst>
          </p:cNvPr>
          <p:cNvSpPr txBox="1">
            <a:spLocks/>
          </p:cNvSpPr>
          <p:nvPr/>
        </p:nvSpPr>
        <p:spPr>
          <a:xfrm>
            <a:off x="5076056" y="1600200"/>
            <a:ext cx="382676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Why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cloudy</a:t>
            </a:r>
            <a:r>
              <a:rPr lang="de-CH" dirty="0"/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A3F8C-4477-4464-B582-2639D4C3A3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04864"/>
            <a:ext cx="3168352" cy="2376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94BCB-CE5D-4145-AE5C-D6B0867FFD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96" y="4401108"/>
            <a:ext cx="3275856" cy="2456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043909-1F5E-48B0-B6E0-58122295BB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5" r="27951" b="17451"/>
          <a:stretch/>
        </p:blipFill>
        <p:spPr>
          <a:xfrm>
            <a:off x="2724944" y="2114649"/>
            <a:ext cx="2016224" cy="25566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F745DE-48DC-4557-AA9E-71CC44E099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061" y="2276872"/>
            <a:ext cx="2743845" cy="20578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983912-F10E-4547-B1D6-262C98CD407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b="23333"/>
          <a:stretch/>
        </p:blipFill>
        <p:spPr>
          <a:xfrm>
            <a:off x="5245355" y="4005064"/>
            <a:ext cx="2612713" cy="179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6C5F-3902-48F8-9ED5-76F6B78F34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941168"/>
            <a:ext cx="2555776" cy="19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2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25FCF-BB49-44EB-9A91-EC486A559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482952" cy="1143000"/>
          </a:xfrm>
        </p:spPr>
        <p:txBody>
          <a:bodyPr>
            <a:normAutofit fontScale="90000"/>
          </a:bodyPr>
          <a:lstStyle/>
          <a:p>
            <a:r>
              <a:rPr lang="de-CH" dirty="0"/>
              <a:t>Alexa </a:t>
            </a:r>
            <a:r>
              <a:rPr lang="de-CH" dirty="0" err="1"/>
              <a:t>tried</a:t>
            </a:r>
            <a:r>
              <a:rPr lang="de-CH" dirty="0"/>
              <a:t> </a:t>
            </a:r>
            <a:r>
              <a:rPr lang="de-CH" dirty="0" err="1"/>
              <a:t>really</a:t>
            </a:r>
            <a:r>
              <a:rPr lang="de-CH" dirty="0"/>
              <a:t> </a:t>
            </a:r>
            <a:r>
              <a:rPr lang="de-CH" dirty="0" err="1"/>
              <a:t>hard</a:t>
            </a:r>
            <a:r>
              <a:rPr lang="de-CH" dirty="0"/>
              <a:t>,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she</a:t>
            </a:r>
            <a:r>
              <a:rPr lang="de-CH" dirty="0"/>
              <a:t> </a:t>
            </a:r>
            <a:r>
              <a:rPr lang="de-CH" dirty="0" err="1"/>
              <a:t>found</a:t>
            </a:r>
            <a:r>
              <a:rPr lang="de-CH" dirty="0"/>
              <a:t> out…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B1C03-49EA-4C18-A26D-C2C852D6E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192" y="623118"/>
            <a:ext cx="2952328" cy="93610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CH" sz="1400" dirty="0"/>
              <a:t>Data </a:t>
            </a:r>
            <a:r>
              <a:rPr lang="de-CH" sz="1400" dirty="0" err="1"/>
              <a:t>preparation</a:t>
            </a:r>
            <a:r>
              <a:rPr lang="de-CH" sz="1400" dirty="0"/>
              <a:t>:</a:t>
            </a:r>
          </a:p>
          <a:p>
            <a:pPr marL="0" indent="0">
              <a:buNone/>
            </a:pPr>
            <a:r>
              <a:rPr lang="de-CH" sz="1400" dirty="0">
                <a:solidFill>
                  <a:srgbClr val="4E94C4"/>
                </a:solidFill>
              </a:rPr>
              <a:t>Train: 440 </a:t>
            </a:r>
            <a:r>
              <a:rPr lang="de-CH" sz="1400" dirty="0" err="1">
                <a:solidFill>
                  <a:srgbClr val="4E94C4"/>
                </a:solidFill>
              </a:rPr>
              <a:t>pics</a:t>
            </a:r>
            <a:r>
              <a:rPr lang="de-CH" sz="1400" dirty="0"/>
              <a:t> = 226 </a:t>
            </a:r>
            <a:r>
              <a:rPr lang="de-CH" sz="1400" dirty="0" err="1"/>
              <a:t>cloudy</a:t>
            </a:r>
            <a:r>
              <a:rPr lang="de-CH" sz="1400" dirty="0"/>
              <a:t> + 174 </a:t>
            </a:r>
            <a:r>
              <a:rPr lang="de-CH" sz="1400" dirty="0" err="1"/>
              <a:t>sun</a:t>
            </a:r>
            <a:endParaRPr lang="de-CH" sz="1400" dirty="0"/>
          </a:p>
          <a:p>
            <a:pPr marL="0" indent="0">
              <a:buNone/>
            </a:pPr>
            <a:r>
              <a:rPr lang="de-CH" sz="1400" dirty="0">
                <a:solidFill>
                  <a:schemeClr val="accent6"/>
                </a:solidFill>
              </a:rPr>
              <a:t>Validation: 40 </a:t>
            </a:r>
            <a:r>
              <a:rPr lang="de-CH" sz="1400" dirty="0" err="1">
                <a:solidFill>
                  <a:schemeClr val="accent6"/>
                </a:solidFill>
              </a:rPr>
              <a:t>pics</a:t>
            </a:r>
            <a:r>
              <a:rPr lang="de-CH" sz="1400" dirty="0"/>
              <a:t> = 22 </a:t>
            </a:r>
            <a:r>
              <a:rPr lang="de-CH" sz="1400" dirty="0" err="1"/>
              <a:t>cloudy</a:t>
            </a:r>
            <a:r>
              <a:rPr lang="de-CH" sz="1400" dirty="0"/>
              <a:t> + 18 </a:t>
            </a:r>
            <a:r>
              <a:rPr lang="de-CH" sz="1400" dirty="0" err="1"/>
              <a:t>sun</a:t>
            </a:r>
            <a:endParaRPr lang="de-CH" sz="1400" dirty="0"/>
          </a:p>
          <a:p>
            <a:endParaRPr lang="de-CH" sz="1400" dirty="0"/>
          </a:p>
          <a:p>
            <a:endParaRPr lang="de-CH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C310FF-EA52-4540-8D0C-FE7AA27FE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919544"/>
            <a:ext cx="2958169" cy="39510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E6AE7-731D-454B-9763-B9A16E21FF6A}"/>
              </a:ext>
            </a:extLst>
          </p:cNvPr>
          <p:cNvSpPr txBox="1"/>
          <p:nvPr/>
        </p:nvSpPr>
        <p:spPr>
          <a:xfrm>
            <a:off x="323528" y="1700808"/>
            <a:ext cx="3024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/>
              <a:t>HIGHLIGHT MODELL «HAPPY» | Transfer Learning | ~16’ </a:t>
            </a:r>
            <a:r>
              <a:rPr lang="de-CH" sz="1600" dirty="0" err="1"/>
              <a:t>runtime</a:t>
            </a:r>
            <a:r>
              <a:rPr lang="de-CH" sz="1600" dirty="0"/>
              <a:t> |</a:t>
            </a:r>
          </a:p>
          <a:p>
            <a:pPr algn="ctr"/>
            <a:r>
              <a:rPr lang="de-CH" sz="1600" dirty="0" err="1"/>
              <a:t>batch</a:t>
            </a:r>
            <a:r>
              <a:rPr lang="de-CH" sz="1600" dirty="0"/>
              <a:t> </a:t>
            </a:r>
            <a:r>
              <a:rPr lang="de-CH" sz="1600" dirty="0" err="1"/>
              <a:t>size</a:t>
            </a:r>
            <a:r>
              <a:rPr lang="de-CH" sz="1600" dirty="0"/>
              <a:t> = 20 | 15 </a:t>
            </a:r>
            <a:r>
              <a:rPr lang="de-CH" sz="1600" dirty="0" err="1"/>
              <a:t>epochs</a:t>
            </a:r>
            <a:endParaRPr lang="de-CH" sz="16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336318D-E9B0-4625-A5ED-70C6FCFC3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2540852"/>
            <a:ext cx="280831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4E94C4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4E94C4"/>
                </a:solidFill>
                <a:effectLst/>
                <a:latin typeface="Courier New" panose="02070309020205020404" pitchFamily="49" charset="0"/>
              </a:rPr>
              <a:t>: 0.0843     |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4E94C4"/>
                </a:solidFill>
                <a:effectLst/>
                <a:latin typeface="Courier New" panose="02070309020205020404" pitchFamily="49" charset="0"/>
              </a:rPr>
              <a:t>acc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4E94C4"/>
                </a:solidFill>
                <a:effectLst/>
                <a:latin typeface="Courier New" panose="02070309020205020404" pitchFamily="49" charset="0"/>
              </a:rPr>
              <a:t>: 0.9625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FA659"/>
                </a:solidFill>
                <a:effectLst/>
                <a:latin typeface="Courier New" panose="02070309020205020404" pitchFamily="49" charset="0"/>
              </a:rPr>
              <a:t>val_loss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FA659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FA659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0.1624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FA659"/>
                </a:solidFill>
                <a:effectLst/>
                <a:latin typeface="Courier New" panose="02070309020205020404" pitchFamily="49" charset="0"/>
              </a:rPr>
              <a:t> |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FA659"/>
                </a:solidFill>
                <a:effectLst/>
                <a:latin typeface="Courier New" panose="02070309020205020404" pitchFamily="49" charset="0"/>
              </a:rPr>
              <a:t>val_acc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FA659"/>
                </a:solidFill>
                <a:effectLst/>
                <a:latin typeface="Courier New" panose="02070309020205020404" pitchFamily="49" charset="0"/>
              </a:rPr>
              <a:t>: 0.9500</a:t>
            </a:r>
            <a:r>
              <a:rPr kumimoji="0" lang="de-DE" altLang="de-DE" sz="300" b="0" i="0" u="none" strike="noStrike" cap="none" normalizeH="0" baseline="0" dirty="0">
                <a:ln>
                  <a:noFill/>
                </a:ln>
                <a:solidFill>
                  <a:srgbClr val="FFA659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rgbClr val="FFA65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93A8CE-5631-448B-ADED-6CD82F1FC2C3}"/>
              </a:ext>
            </a:extLst>
          </p:cNvPr>
          <p:cNvSpPr/>
          <p:nvPr/>
        </p:nvSpPr>
        <p:spPr>
          <a:xfrm rot="16200000">
            <a:off x="-2619454" y="3888214"/>
            <a:ext cx="545435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800" dirty="0">
                <a:solidFill>
                  <a:schemeClr val="bg1">
                    <a:lumMod val="85000"/>
                  </a:schemeClr>
                </a:solidFill>
              </a:rPr>
              <a:t>Details → Check </a:t>
            </a:r>
            <a:r>
              <a:rPr lang="de-CH" sz="800" dirty="0" err="1">
                <a:solidFill>
                  <a:schemeClr val="bg1">
                    <a:lumMod val="85000"/>
                  </a:schemeClr>
                </a:solidFill>
              </a:rPr>
              <a:t>Jupyter</a:t>
            </a:r>
            <a:r>
              <a:rPr lang="de-CH" sz="800" dirty="0">
                <a:solidFill>
                  <a:schemeClr val="bg1">
                    <a:lumMod val="85000"/>
                  </a:schemeClr>
                </a:solidFill>
              </a:rPr>
              <a:t> Notebook «4.2 2. Approach : Training </a:t>
            </a:r>
            <a:r>
              <a:rPr lang="de-CH" sz="800" dirty="0" err="1">
                <a:solidFill>
                  <a:schemeClr val="bg1">
                    <a:lumMod val="85000"/>
                  </a:schemeClr>
                </a:solidFill>
              </a:rPr>
              <a:t>the</a:t>
            </a:r>
            <a:r>
              <a:rPr lang="de-CH" sz="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CH" sz="800" dirty="0" err="1">
                <a:solidFill>
                  <a:schemeClr val="bg1">
                    <a:lumMod val="85000"/>
                  </a:schemeClr>
                </a:solidFill>
              </a:rPr>
              <a:t>model</a:t>
            </a:r>
            <a:r>
              <a:rPr lang="de-CH" sz="800" dirty="0">
                <a:solidFill>
                  <a:schemeClr val="bg1">
                    <a:lumMod val="85000"/>
                  </a:schemeClr>
                </a:solidFill>
              </a:rPr>
              <a:t> end </a:t>
            </a:r>
            <a:r>
              <a:rPr lang="de-CH" sz="800" dirty="0" err="1">
                <a:solidFill>
                  <a:schemeClr val="bg1">
                    <a:lumMod val="85000"/>
                  </a:schemeClr>
                </a:solidFill>
              </a:rPr>
              <a:t>to</a:t>
            </a:r>
            <a:r>
              <a:rPr lang="de-CH" sz="800" dirty="0">
                <a:solidFill>
                  <a:schemeClr val="bg1">
                    <a:lumMod val="85000"/>
                  </a:schemeClr>
                </a:solidFill>
              </a:rPr>
              <a:t> end </a:t>
            </a:r>
            <a:r>
              <a:rPr lang="de-CH" sz="800" dirty="0" err="1">
                <a:solidFill>
                  <a:schemeClr val="bg1">
                    <a:lumMod val="85000"/>
                  </a:schemeClr>
                </a:solidFill>
              </a:rPr>
              <a:t>with</a:t>
            </a:r>
            <a:r>
              <a:rPr lang="de-CH" sz="800" dirty="0">
                <a:solidFill>
                  <a:schemeClr val="bg1">
                    <a:lumMod val="85000"/>
                  </a:schemeClr>
                </a:solidFill>
              </a:rPr>
              <a:t> a </a:t>
            </a:r>
            <a:r>
              <a:rPr lang="de-CH" sz="800" dirty="0" err="1">
                <a:solidFill>
                  <a:schemeClr val="bg1">
                    <a:lumMod val="85000"/>
                  </a:schemeClr>
                </a:solidFill>
              </a:rPr>
              <a:t>frozen</a:t>
            </a:r>
            <a:r>
              <a:rPr lang="de-CH" sz="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de-CH" sz="800" dirty="0" err="1">
                <a:solidFill>
                  <a:schemeClr val="bg1">
                    <a:lumMod val="85000"/>
                  </a:schemeClr>
                </a:solidFill>
              </a:rPr>
              <a:t>convolutional</a:t>
            </a:r>
            <a:r>
              <a:rPr lang="de-CH" sz="800" dirty="0">
                <a:solidFill>
                  <a:schemeClr val="bg1">
                    <a:lumMod val="85000"/>
                  </a:schemeClr>
                </a:solidFill>
              </a:rPr>
              <a:t> base»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B1F15A-3455-43F6-9B6F-90DDE71866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64"/>
          <a:stretch/>
        </p:blipFill>
        <p:spPr>
          <a:xfrm>
            <a:off x="2998477" y="3213274"/>
            <a:ext cx="2725651" cy="1295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CC6805-76E2-48FA-83BA-D6AE19230FBF}"/>
              </a:ext>
            </a:extLst>
          </p:cNvPr>
          <p:cNvSpPr txBox="1"/>
          <p:nvPr/>
        </p:nvSpPr>
        <p:spPr>
          <a:xfrm>
            <a:off x="5580112" y="1707512"/>
            <a:ext cx="3745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600" dirty="0"/>
              <a:t>AWESOME MODELL «PRETTY LUCKY» | Fine Tuning VGG16 | ~12’ </a:t>
            </a:r>
            <a:r>
              <a:rPr lang="de-CH" sz="1600" dirty="0" err="1"/>
              <a:t>runtime</a:t>
            </a:r>
            <a:r>
              <a:rPr lang="de-CH" sz="1600" dirty="0"/>
              <a:t> | </a:t>
            </a:r>
          </a:p>
          <a:p>
            <a:pPr algn="ctr"/>
            <a:r>
              <a:rPr lang="de-CH" sz="1600" dirty="0" err="1"/>
              <a:t>batch</a:t>
            </a:r>
            <a:r>
              <a:rPr lang="de-CH" sz="1600" dirty="0"/>
              <a:t> </a:t>
            </a:r>
            <a:r>
              <a:rPr lang="de-CH" sz="1600" dirty="0" err="1"/>
              <a:t>size</a:t>
            </a:r>
            <a:r>
              <a:rPr lang="de-CH" sz="1600" dirty="0"/>
              <a:t> = 40 | 10 </a:t>
            </a:r>
            <a:r>
              <a:rPr lang="de-CH" sz="1600" dirty="0" err="1"/>
              <a:t>epochs</a:t>
            </a:r>
            <a:endParaRPr lang="de-CH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28380B-EF36-48BD-BB16-CFC2E6B4A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212" y="2919544"/>
            <a:ext cx="2725651" cy="38947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AF064E-0328-45DF-8281-57B3D3E2E7A9}"/>
              </a:ext>
            </a:extLst>
          </p:cNvPr>
          <p:cNvSpPr/>
          <p:nvPr/>
        </p:nvSpPr>
        <p:spPr>
          <a:xfrm rot="16200000">
            <a:off x="6268409" y="4023102"/>
            <a:ext cx="545435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800" dirty="0">
                <a:solidFill>
                  <a:schemeClr val="bg1">
                    <a:lumMod val="85000"/>
                  </a:schemeClr>
                </a:solidFill>
              </a:rPr>
              <a:t>Details → Check </a:t>
            </a:r>
            <a:r>
              <a:rPr lang="de-CH" sz="800" dirty="0" err="1">
                <a:solidFill>
                  <a:schemeClr val="bg1">
                    <a:lumMod val="85000"/>
                  </a:schemeClr>
                </a:solidFill>
              </a:rPr>
              <a:t>Jupyter</a:t>
            </a:r>
            <a:r>
              <a:rPr lang="de-CH" sz="800" dirty="0">
                <a:solidFill>
                  <a:schemeClr val="bg1">
                    <a:lumMod val="85000"/>
                  </a:schemeClr>
                </a:solidFill>
              </a:rPr>
              <a:t> Notebook «4.3 Fine Tuning»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14D77B-AD77-47A9-BC7C-EE8E9E9C3742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3275856" y="2694741"/>
            <a:ext cx="730400" cy="6142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84C2AD3-E535-4229-9F06-D6EC9D3FE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030" y="5027653"/>
            <a:ext cx="2725651" cy="153220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2EA871-6E47-4DA8-A627-858426BB4C0B}"/>
              </a:ext>
            </a:extLst>
          </p:cNvPr>
          <p:cNvCxnSpPr>
            <a:cxnSpLocks/>
          </p:cNvCxnSpPr>
          <p:nvPr/>
        </p:nvCxnSpPr>
        <p:spPr>
          <a:xfrm flipV="1">
            <a:off x="5431812" y="2322241"/>
            <a:ext cx="730400" cy="2834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1">
            <a:extLst>
              <a:ext uri="{FF2B5EF4-FFF2-40B4-BE49-F238E27FC236}">
                <a16:creationId xmlns:a16="http://schemas.microsoft.com/office/drawing/2014/main" id="{7F35A4B4-77E3-4B4A-B371-650C39C26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7726" y="2540852"/>
            <a:ext cx="280831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4E94C4"/>
                </a:solidFill>
                <a:effectLst/>
                <a:latin typeface="Courier New" panose="02070309020205020404" pitchFamily="49" charset="0"/>
              </a:rPr>
              <a:t>loss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4E94C4"/>
                </a:solidFill>
                <a:effectLst/>
                <a:latin typeface="Courier New" panose="02070309020205020404" pitchFamily="49" charset="0"/>
              </a:rPr>
              <a:t>: 0.1372     |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4E94C4"/>
                </a:solidFill>
                <a:effectLst/>
                <a:latin typeface="Courier New" panose="02070309020205020404" pitchFamily="49" charset="0"/>
              </a:rPr>
              <a:t>acc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4E94C4"/>
                </a:solidFill>
                <a:effectLst/>
                <a:latin typeface="Courier New" panose="02070309020205020404" pitchFamily="49" charset="0"/>
              </a:rPr>
              <a:t>: 0.9500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FA659"/>
                </a:solidFill>
                <a:effectLst/>
                <a:latin typeface="Courier New" panose="02070309020205020404" pitchFamily="49" charset="0"/>
              </a:rPr>
              <a:t>val_loss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FA659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FA659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0.3734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FA659"/>
                </a:solidFill>
                <a:effectLst/>
                <a:latin typeface="Courier New" panose="02070309020205020404" pitchFamily="49" charset="0"/>
              </a:rPr>
              <a:t> |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FFA659"/>
                </a:solidFill>
                <a:effectLst/>
                <a:latin typeface="Courier New" panose="02070309020205020404" pitchFamily="49" charset="0"/>
              </a:rPr>
              <a:t>val_acc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FFA659"/>
                </a:solidFill>
                <a:effectLst/>
                <a:latin typeface="Courier New" panose="02070309020205020404" pitchFamily="49" charset="0"/>
              </a:rPr>
              <a:t>: 0.9500</a:t>
            </a:r>
            <a:r>
              <a:rPr kumimoji="0" lang="de-DE" altLang="de-DE" sz="300" b="0" i="0" u="none" strike="noStrike" cap="none" normalizeH="0" baseline="0" dirty="0">
                <a:ln>
                  <a:noFill/>
                </a:ln>
                <a:solidFill>
                  <a:srgbClr val="FFA659"/>
                </a:solidFill>
                <a:effectLst/>
              </a:rPr>
              <a:t>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rgbClr val="FFA659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58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D01B1-00E4-43B1-9B45-E4947E9A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wrong</a:t>
            </a:r>
            <a:r>
              <a:rPr lang="de-CH" dirty="0"/>
              <a:t> </a:t>
            </a:r>
            <a:r>
              <a:rPr lang="de-CH" dirty="0" err="1"/>
              <a:t>classified</a:t>
            </a:r>
            <a:r>
              <a:rPr lang="de-CH" dirty="0"/>
              <a:t> </a:t>
            </a:r>
            <a:r>
              <a:rPr lang="de-CH" dirty="0" err="1"/>
              <a:t>pictures</a:t>
            </a:r>
            <a:r>
              <a:rPr lang="de-CH" dirty="0"/>
              <a:t> [MODELL AWESOME]?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FDD5C-3B1C-4873-B74F-B3FD10F7C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172" y="3212976"/>
            <a:ext cx="2448267" cy="2591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2FBC5C-89B5-4272-B64A-D82E03491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7"/>
          <a:stretch/>
        </p:blipFill>
        <p:spPr>
          <a:xfrm>
            <a:off x="107505" y="1916832"/>
            <a:ext cx="2238642" cy="4941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EFD35-A1E0-4D50-A1B0-D38F46AD7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837" y="3101322"/>
            <a:ext cx="2452211" cy="2814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B61BB6-233C-411E-A2EC-9647810179F2}"/>
              </a:ext>
            </a:extLst>
          </p:cNvPr>
          <p:cNvSpPr txBox="1"/>
          <p:nvPr/>
        </p:nvSpPr>
        <p:spPr>
          <a:xfrm>
            <a:off x="2555776" y="2222912"/>
            <a:ext cx="5904656" cy="8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de-CH" dirty="0"/>
              <a:t>Bottom </a:t>
            </a:r>
            <a:r>
              <a:rPr lang="de-CH" dirty="0" err="1"/>
              <a:t>line</a:t>
            </a:r>
            <a:r>
              <a:rPr lang="de-CH" dirty="0"/>
              <a:t>: not so </a:t>
            </a:r>
            <a:r>
              <a:rPr lang="de-CH" dirty="0" err="1"/>
              <a:t>wrong</a:t>
            </a:r>
            <a:r>
              <a:rPr lang="de-CH" dirty="0"/>
              <a:t> after all </a:t>
            </a:r>
            <a:r>
              <a:rPr lang="de-CH" dirty="0" err="1"/>
              <a:t>or</a:t>
            </a:r>
            <a:r>
              <a:rPr lang="de-CH" dirty="0"/>
              <a:t> →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sun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</a:p>
          <a:p>
            <a:r>
              <a:rPr lang="de-CH" dirty="0"/>
              <a:t>                       </a:t>
            </a:r>
            <a:r>
              <a:rPr lang="de-CH" dirty="0" err="1"/>
              <a:t>cloud</a:t>
            </a:r>
            <a:r>
              <a:rPr lang="de-CH" dirty="0"/>
              <a:t> </a:t>
            </a:r>
            <a:r>
              <a:rPr lang="de-CH" dirty="0" err="1"/>
              <a:t>ratio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tagges</a:t>
            </a:r>
            <a:r>
              <a:rPr lang="de-CH" dirty="0"/>
              <a:t> </a:t>
            </a:r>
            <a:r>
              <a:rPr lang="de-CH" dirty="0" err="1"/>
              <a:t>as</a:t>
            </a:r>
            <a:r>
              <a:rPr lang="de-CH" dirty="0"/>
              <a:t> «</a:t>
            </a:r>
            <a:r>
              <a:rPr lang="de-CH" dirty="0" err="1"/>
              <a:t>sun</a:t>
            </a:r>
            <a:r>
              <a:rPr lang="de-CH" dirty="0"/>
              <a:t>»?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6EB115E-004A-410B-AAA4-CBE8A14C4237}"/>
              </a:ext>
            </a:extLst>
          </p:cNvPr>
          <p:cNvSpPr/>
          <p:nvPr/>
        </p:nvSpPr>
        <p:spPr>
          <a:xfrm rot="10800000">
            <a:off x="4544626" y="3996230"/>
            <a:ext cx="450681" cy="3600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6ED11FC-E914-4E1A-8CCE-1B7F57007677}"/>
              </a:ext>
            </a:extLst>
          </p:cNvPr>
          <p:cNvSpPr/>
          <p:nvPr/>
        </p:nvSpPr>
        <p:spPr>
          <a:xfrm rot="10800000">
            <a:off x="1947963" y="4797152"/>
            <a:ext cx="450681" cy="3600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73EEB74-EDB9-4465-ABE3-4D09951AC70F}"/>
              </a:ext>
            </a:extLst>
          </p:cNvPr>
          <p:cNvSpPr/>
          <p:nvPr/>
        </p:nvSpPr>
        <p:spPr>
          <a:xfrm rot="3161809">
            <a:off x="494509" y="4711744"/>
            <a:ext cx="450681" cy="3600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E2F88E4-3C63-48D9-94C4-676971F2E01F}"/>
              </a:ext>
            </a:extLst>
          </p:cNvPr>
          <p:cNvSpPr/>
          <p:nvPr/>
        </p:nvSpPr>
        <p:spPr>
          <a:xfrm rot="10800000">
            <a:off x="1331640" y="2636912"/>
            <a:ext cx="450681" cy="3600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FFD1F-38BF-490B-B963-6014B3FBBD56}"/>
              </a:ext>
            </a:extLst>
          </p:cNvPr>
          <p:cNvSpPr txBox="1"/>
          <p:nvPr/>
        </p:nvSpPr>
        <p:spPr>
          <a:xfrm>
            <a:off x="6372200" y="3517343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solidFill>
                  <a:srgbClr val="FF0000"/>
                </a:solidFill>
              </a:rPr>
              <a:t>Truly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 err="1">
                <a:solidFill>
                  <a:srgbClr val="FF0000"/>
                </a:solidFill>
              </a:rPr>
              <a:t>wrong</a:t>
            </a:r>
            <a:endParaRPr lang="de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85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C2F12E-45C5-46EE-AF26-0B24C88E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556792"/>
            <a:ext cx="7013563" cy="5265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406AB-91DD-4D84-8D9F-0B2DBF49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Alexa </a:t>
            </a:r>
            <a:r>
              <a:rPr lang="de-CH" dirty="0" err="1"/>
              <a:t>wonders</a:t>
            </a:r>
            <a:r>
              <a:rPr lang="de-CH" dirty="0"/>
              <a:t>… </a:t>
            </a:r>
            <a:r>
              <a:rPr lang="de-CH" dirty="0" err="1"/>
              <a:t>what’s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learning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ConvNets</a:t>
            </a:r>
            <a:r>
              <a:rPr lang="de-CH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55724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985712-190B-4730-ACA2-FDF631D2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28" y="1564434"/>
            <a:ext cx="7013564" cy="5304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406AB-91DD-4D84-8D9F-0B2DBF49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Alexa </a:t>
            </a:r>
            <a:r>
              <a:rPr lang="de-CH" dirty="0" err="1"/>
              <a:t>wonders</a:t>
            </a:r>
            <a:r>
              <a:rPr lang="de-CH" dirty="0"/>
              <a:t>… </a:t>
            </a:r>
            <a:r>
              <a:rPr lang="de-CH" dirty="0" err="1"/>
              <a:t>what’s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learning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ConvNets</a:t>
            </a:r>
            <a:r>
              <a:rPr lang="de-CH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3D625E-5EF0-49FF-ABA0-5DE843639BC6}"/>
              </a:ext>
            </a:extLst>
          </p:cNvPr>
          <p:cNvSpPr txBox="1"/>
          <p:nvPr/>
        </p:nvSpPr>
        <p:spPr>
          <a:xfrm>
            <a:off x="1187624" y="1700808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Can </a:t>
            </a:r>
            <a:r>
              <a:rPr lang="de-CH" dirty="0" err="1">
                <a:solidFill>
                  <a:schemeClr val="bg1"/>
                </a:solidFill>
              </a:rPr>
              <a:t>you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guess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the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predicted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class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of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the</a:t>
            </a:r>
            <a:r>
              <a:rPr lang="de-CH" dirty="0">
                <a:solidFill>
                  <a:schemeClr val="bg1"/>
                </a:solidFill>
              </a:rPr>
              <a:t> VGG16 network?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F8B6F6-5D8D-4EA3-A7AD-2825B96C06C0}"/>
              </a:ext>
            </a:extLst>
          </p:cNvPr>
          <p:cNvSpPr txBox="1"/>
          <p:nvPr/>
        </p:nvSpPr>
        <p:spPr>
          <a:xfrm>
            <a:off x="5878488" y="1700808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Alps </a:t>
            </a:r>
            <a:r>
              <a:rPr lang="de-CH" dirty="0" err="1">
                <a:solidFill>
                  <a:schemeClr val="bg1"/>
                </a:solidFill>
              </a:rPr>
              <a:t>it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is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>
                <a:solidFill>
                  <a:schemeClr val="bg1"/>
                </a:solidFill>
                <a:sym typeface="Wingdings" panose="05000000000000000000" pitchFamily="2" charset="2"/>
              </a:rPr>
              <a:t> </a:t>
            </a:r>
          </a:p>
          <a:p>
            <a:r>
              <a:rPr lang="de-CH" dirty="0" err="1">
                <a:solidFill>
                  <a:schemeClr val="bg1"/>
                </a:solidFill>
                <a:sym typeface="Wingdings" panose="05000000000000000000" pitchFamily="2" charset="2"/>
              </a:rPr>
              <a:t>Its</a:t>
            </a:r>
            <a:r>
              <a:rPr lang="de-CH" dirty="0">
                <a:solidFill>
                  <a:schemeClr val="bg1"/>
                </a:solidFill>
                <a:sym typeface="Wingdings" panose="05000000000000000000" pitchFamily="2" charset="2"/>
              </a:rPr>
              <a:t> mount Rigi!</a:t>
            </a:r>
            <a:endParaRPr lang="de-CH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hlinkClick r:id="rId3"/>
            <a:extLst>
              <a:ext uri="{FF2B5EF4-FFF2-40B4-BE49-F238E27FC236}">
                <a16:creationId xmlns:a16="http://schemas.microsoft.com/office/drawing/2014/main" id="{A6D04AB0-E2F6-4CA6-AEC2-927D60239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090" y="2477750"/>
            <a:ext cx="872196" cy="1873606"/>
          </a:xfrm>
          <a:prstGeom prst="rect">
            <a:avLst/>
          </a:prstGeom>
        </p:spPr>
      </p:pic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CB3F6295-CD09-49F5-B142-2EE964A67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874" y="4613609"/>
            <a:ext cx="706628" cy="19928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8CDFF-6A76-4E7A-94AE-2955EC226B17}"/>
              </a:ext>
            </a:extLst>
          </p:cNvPr>
          <p:cNvSpPr txBox="1"/>
          <p:nvPr/>
        </p:nvSpPr>
        <p:spPr>
          <a:xfrm>
            <a:off x="4031450" y="5744639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dirty="0">
                <a:solidFill>
                  <a:schemeClr val="bg1"/>
                </a:solidFill>
              </a:rPr>
              <a:t>But 12% </a:t>
            </a:r>
            <a:r>
              <a:rPr lang="de-CH" dirty="0" err="1">
                <a:solidFill>
                  <a:schemeClr val="bg1"/>
                </a:solidFill>
              </a:rPr>
              <a:t>probability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for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megalith</a:t>
            </a:r>
            <a:r>
              <a:rPr lang="de-CH" dirty="0">
                <a:solidFill>
                  <a:schemeClr val="bg1"/>
                </a:solidFill>
              </a:rPr>
              <a:t> and pole </a:t>
            </a:r>
            <a:r>
              <a:rPr lang="de-CH" dirty="0" err="1">
                <a:solidFill>
                  <a:schemeClr val="bg1"/>
                </a:solidFill>
              </a:rPr>
              <a:t>as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well</a:t>
            </a:r>
            <a:r>
              <a:rPr lang="de-CH" dirty="0">
                <a:solidFill>
                  <a:schemeClr val="bg1"/>
                </a:solidFill>
              </a:rPr>
              <a:t>…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4E2B3C-9C14-476E-9CEE-724237882BE7}"/>
              </a:ext>
            </a:extLst>
          </p:cNvPr>
          <p:cNvSpPr txBox="1"/>
          <p:nvPr/>
        </p:nvSpPr>
        <p:spPr>
          <a:xfrm>
            <a:off x="2267744" y="2854677"/>
            <a:ext cx="3080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>
                <a:solidFill>
                  <a:srgbClr val="FF0000"/>
                </a:solidFill>
              </a:rPr>
              <a:t>sun</a:t>
            </a:r>
            <a:r>
              <a:rPr lang="de-CH" dirty="0">
                <a:solidFill>
                  <a:srgbClr val="FF0000"/>
                </a:solidFill>
              </a:rPr>
              <a:t>? </a:t>
            </a:r>
            <a:r>
              <a:rPr lang="de-CH" dirty="0" err="1">
                <a:solidFill>
                  <a:srgbClr val="FF0000"/>
                </a:solidFill>
              </a:rPr>
              <a:t>really</a:t>
            </a:r>
            <a:r>
              <a:rPr lang="de-CH" dirty="0">
                <a:solidFill>
                  <a:srgbClr val="FF0000"/>
                </a:solidFill>
              </a:rPr>
              <a:t> not a </a:t>
            </a:r>
            <a:r>
              <a:rPr lang="de-CH" dirty="0" err="1">
                <a:solidFill>
                  <a:srgbClr val="FF0000"/>
                </a:solidFill>
              </a:rPr>
              <a:t>winner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 err="1">
                <a:solidFill>
                  <a:srgbClr val="FF0000"/>
                </a:solidFill>
              </a:rPr>
              <a:t>here</a:t>
            </a:r>
            <a:r>
              <a:rPr lang="de-CH" dirty="0">
                <a:solidFill>
                  <a:srgbClr val="FF0000"/>
                </a:solidFill>
              </a:rPr>
              <a:t>…</a:t>
            </a:r>
          </a:p>
          <a:p>
            <a:r>
              <a:rPr lang="de-CH" dirty="0">
                <a:solidFill>
                  <a:srgbClr val="FF0000"/>
                </a:solidFill>
              </a:rPr>
              <a:t>Rank 42 </a:t>
            </a:r>
            <a:r>
              <a:rPr lang="de-CH" dirty="0" err="1">
                <a:solidFill>
                  <a:srgbClr val="FF0000"/>
                </a:solidFill>
              </a:rPr>
              <a:t>with</a:t>
            </a:r>
            <a:r>
              <a:rPr lang="de-CH" dirty="0">
                <a:solidFill>
                  <a:srgbClr val="FF0000"/>
                </a:solidFill>
              </a:rPr>
              <a:t> P = 0.2%</a:t>
            </a:r>
          </a:p>
        </p:txBody>
      </p:sp>
    </p:spTree>
    <p:extLst>
      <p:ext uri="{BB962C8B-B14F-4D97-AF65-F5344CB8AC3E}">
        <p14:creationId xmlns:p14="http://schemas.microsoft.com/office/powerpoint/2010/main" val="198742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406AB-91DD-4D84-8D9F-0B2DBF49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Alexa </a:t>
            </a:r>
            <a:r>
              <a:rPr lang="de-CH" dirty="0" err="1"/>
              <a:t>wonders</a:t>
            </a:r>
            <a:r>
              <a:rPr lang="de-CH" dirty="0"/>
              <a:t>… </a:t>
            </a:r>
            <a:r>
              <a:rPr lang="de-CH" dirty="0" err="1"/>
              <a:t>what’s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learning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Mask</a:t>
            </a:r>
            <a:r>
              <a:rPr lang="de-CH" dirty="0"/>
              <a:t> R-CNNs?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EE1B79-1DEE-4A62-A7EF-19E7A5249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83590"/>
            <a:ext cx="7056784" cy="5310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041EDF-EDAE-45C6-AC72-9D9864983932}"/>
              </a:ext>
            </a:extLst>
          </p:cNvPr>
          <p:cNvSpPr txBox="1"/>
          <p:nvPr/>
        </p:nvSpPr>
        <p:spPr>
          <a:xfrm>
            <a:off x="1086829" y="1660062"/>
            <a:ext cx="4248472" cy="936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4 </a:t>
            </a:r>
            <a:r>
              <a:rPr lang="de-CH" dirty="0" err="1">
                <a:solidFill>
                  <a:schemeClr val="bg1"/>
                </a:solidFill>
              </a:rPr>
              <a:t>of</a:t>
            </a:r>
            <a:r>
              <a:rPr lang="de-CH" dirty="0">
                <a:solidFill>
                  <a:schemeClr val="bg1"/>
                </a:solidFill>
              </a:rPr>
              <a:t> 6 </a:t>
            </a:r>
            <a:r>
              <a:rPr lang="de-CH" dirty="0" err="1">
                <a:solidFill>
                  <a:schemeClr val="bg1"/>
                </a:solidFill>
              </a:rPr>
              <a:t>cows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predicted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correctly</a:t>
            </a:r>
            <a:r>
              <a:rPr lang="de-CH" dirty="0">
                <a:solidFill>
                  <a:schemeClr val="bg1"/>
                </a:solidFill>
              </a:rPr>
              <a:t> (~67%)</a:t>
            </a:r>
          </a:p>
          <a:p>
            <a:r>
              <a:rPr lang="de-CH" dirty="0" err="1">
                <a:solidFill>
                  <a:schemeClr val="bg1"/>
                </a:solidFill>
              </a:rPr>
              <a:t>To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be</a:t>
            </a:r>
            <a:r>
              <a:rPr lang="de-CH" dirty="0">
                <a:solidFill>
                  <a:schemeClr val="bg1"/>
                </a:solidFill>
              </a:rPr>
              <a:t> honest: </a:t>
            </a:r>
            <a:r>
              <a:rPr lang="de-CH" dirty="0" err="1">
                <a:solidFill>
                  <a:schemeClr val="bg1"/>
                </a:solidFill>
              </a:rPr>
              <a:t>one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sheep</a:t>
            </a:r>
            <a:r>
              <a:rPr lang="de-CH" dirty="0">
                <a:solidFill>
                  <a:schemeClr val="bg1"/>
                </a:solidFill>
              </a:rPr>
              <a:t> in </a:t>
            </a:r>
            <a:r>
              <a:rPr lang="de-CH" dirty="0" err="1">
                <a:solidFill>
                  <a:schemeClr val="bg1"/>
                </a:solidFill>
              </a:rPr>
              <a:t>the</a:t>
            </a:r>
            <a:r>
              <a:rPr lang="de-CH" dirty="0">
                <a:solidFill>
                  <a:schemeClr val="bg1"/>
                </a:solidFill>
              </a:rPr>
              <a:t> back</a:t>
            </a:r>
          </a:p>
          <a:p>
            <a:r>
              <a:rPr lang="de-CH" dirty="0" err="1">
                <a:solidFill>
                  <a:schemeClr val="bg1"/>
                </a:solidFill>
              </a:rPr>
              <a:t>is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even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for</a:t>
            </a:r>
            <a:r>
              <a:rPr lang="de-CH" dirty="0">
                <a:solidFill>
                  <a:schemeClr val="bg1"/>
                </a:solidFill>
              </a:rPr>
              <a:t> a human </a:t>
            </a:r>
            <a:r>
              <a:rPr lang="de-CH" dirty="0" err="1">
                <a:solidFill>
                  <a:schemeClr val="bg1"/>
                </a:solidFill>
              </a:rPr>
              <a:t>hard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to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tell</a:t>
            </a:r>
            <a:r>
              <a:rPr lang="de-CH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737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406AB-91DD-4D84-8D9F-0B2DBF49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Let’s</a:t>
            </a:r>
            <a:r>
              <a:rPr lang="de-CH" dirty="0"/>
              <a:t> check </a:t>
            </a:r>
            <a:r>
              <a:rPr lang="de-CH" dirty="0" err="1"/>
              <a:t>about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magic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Mask</a:t>
            </a:r>
            <a:r>
              <a:rPr lang="de-CH" dirty="0"/>
              <a:t> R-CNNs!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75D58-AC8E-4197-A2C7-DA937DCA3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29" y="1628799"/>
            <a:ext cx="7013563" cy="52655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AD78EF-21B5-4EE2-B0A5-FA7D30F2E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583590"/>
            <a:ext cx="7056784" cy="5310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505945-0879-4F41-A980-8B8E7F9925CD}"/>
              </a:ext>
            </a:extLst>
          </p:cNvPr>
          <p:cNvSpPr txBox="1"/>
          <p:nvPr/>
        </p:nvSpPr>
        <p:spPr>
          <a:xfrm>
            <a:off x="1086829" y="1660062"/>
            <a:ext cx="4248472" cy="936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4 </a:t>
            </a:r>
            <a:r>
              <a:rPr lang="de-CH" dirty="0" err="1">
                <a:solidFill>
                  <a:schemeClr val="bg1"/>
                </a:solidFill>
              </a:rPr>
              <a:t>of</a:t>
            </a:r>
            <a:r>
              <a:rPr lang="de-CH" dirty="0">
                <a:solidFill>
                  <a:schemeClr val="bg1"/>
                </a:solidFill>
              </a:rPr>
              <a:t> 6 </a:t>
            </a:r>
            <a:r>
              <a:rPr lang="de-CH" dirty="0" err="1">
                <a:solidFill>
                  <a:schemeClr val="bg1"/>
                </a:solidFill>
              </a:rPr>
              <a:t>cows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predicted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correctly</a:t>
            </a:r>
            <a:r>
              <a:rPr lang="de-CH" dirty="0">
                <a:solidFill>
                  <a:schemeClr val="bg1"/>
                </a:solidFill>
              </a:rPr>
              <a:t> (~67%)</a:t>
            </a:r>
          </a:p>
          <a:p>
            <a:r>
              <a:rPr lang="de-CH" dirty="0" err="1">
                <a:solidFill>
                  <a:schemeClr val="bg1"/>
                </a:solidFill>
              </a:rPr>
              <a:t>To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be</a:t>
            </a:r>
            <a:r>
              <a:rPr lang="de-CH" dirty="0">
                <a:solidFill>
                  <a:schemeClr val="bg1"/>
                </a:solidFill>
              </a:rPr>
              <a:t> honest: </a:t>
            </a:r>
            <a:r>
              <a:rPr lang="de-CH" dirty="0" err="1">
                <a:solidFill>
                  <a:schemeClr val="bg1"/>
                </a:solidFill>
              </a:rPr>
              <a:t>one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sheep</a:t>
            </a:r>
            <a:r>
              <a:rPr lang="de-CH" dirty="0">
                <a:solidFill>
                  <a:schemeClr val="bg1"/>
                </a:solidFill>
              </a:rPr>
              <a:t> in </a:t>
            </a:r>
            <a:r>
              <a:rPr lang="de-CH" dirty="0" err="1">
                <a:solidFill>
                  <a:schemeClr val="bg1"/>
                </a:solidFill>
              </a:rPr>
              <a:t>the</a:t>
            </a:r>
            <a:r>
              <a:rPr lang="de-CH" dirty="0">
                <a:solidFill>
                  <a:schemeClr val="bg1"/>
                </a:solidFill>
              </a:rPr>
              <a:t> back</a:t>
            </a:r>
          </a:p>
          <a:p>
            <a:r>
              <a:rPr lang="de-CH" dirty="0" err="1">
                <a:solidFill>
                  <a:schemeClr val="bg1"/>
                </a:solidFill>
              </a:rPr>
              <a:t>is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even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for</a:t>
            </a:r>
            <a:r>
              <a:rPr lang="de-CH" dirty="0">
                <a:solidFill>
                  <a:schemeClr val="bg1"/>
                </a:solidFill>
              </a:rPr>
              <a:t> a human </a:t>
            </a:r>
            <a:r>
              <a:rPr lang="de-CH" dirty="0" err="1">
                <a:solidFill>
                  <a:schemeClr val="bg1"/>
                </a:solidFill>
              </a:rPr>
              <a:t>hard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to</a:t>
            </a:r>
            <a:r>
              <a:rPr lang="de-CH" dirty="0">
                <a:solidFill>
                  <a:schemeClr val="bg1"/>
                </a:solidFill>
              </a:rPr>
              <a:t> </a:t>
            </a:r>
            <a:r>
              <a:rPr lang="de-CH" dirty="0" err="1">
                <a:solidFill>
                  <a:schemeClr val="bg1"/>
                </a:solidFill>
              </a:rPr>
              <a:t>tell</a:t>
            </a:r>
            <a:r>
              <a:rPr lang="de-CH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FAE4E6-1E13-4E26-8511-08F6FE426D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01" t="41707" r="32405" b="33887"/>
          <a:stretch/>
        </p:blipFill>
        <p:spPr>
          <a:xfrm>
            <a:off x="1835696" y="2780022"/>
            <a:ext cx="5616624" cy="2973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8E7728-B331-428B-9F71-6B049DAA5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38" t="41026" r="32854" b="34359"/>
          <a:stretch/>
        </p:blipFill>
        <p:spPr>
          <a:xfrm>
            <a:off x="1835696" y="2780927"/>
            <a:ext cx="5616624" cy="297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7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620</Words>
  <Application>Microsoft Office PowerPoint</Application>
  <PresentationFormat>On-screen Show (4:3)</PresentationFormat>
  <Paragraphs>59</Paragraphs>
  <Slides>12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Courier New</vt:lpstr>
      <vt:lpstr>Larissa</vt:lpstr>
      <vt:lpstr>Deep Learning in Vision | Ramon Schildknecht  Assignment «Crazy Picture Predictions» | December 2019  </vt:lpstr>
      <vt:lpstr>Alexa starts with sunny vs. cloudy images</vt:lpstr>
      <vt:lpstr>Apple, let’s talk about data quality!</vt:lpstr>
      <vt:lpstr>Alexa tried really hard, see what she found out…</vt:lpstr>
      <vt:lpstr>What about the wrong classified pictures [MODELL AWESOME]?</vt:lpstr>
      <vt:lpstr>Alexa wonders… what’s about the learning of ConvNets?</vt:lpstr>
      <vt:lpstr>Alexa wonders… what’s about the learning of ConvNets?</vt:lpstr>
      <vt:lpstr>Alexa wonders… what’s about the learning of Mask R-CNNs?</vt:lpstr>
      <vt:lpstr>Let’s check about the magic of Mask R-CNNs!</vt:lpstr>
      <vt:lpstr>Final check about Mask R-CNNs. Let’s visit Ascona (Ticino)!</vt:lpstr>
      <vt:lpstr>Final check about Mask R-CNNs. Let’s visit Ascona (Ticino)!</vt:lpstr>
      <vt:lpstr>Conclusion</vt:lpstr>
    </vt:vector>
  </TitlesOfParts>
  <Company>SBB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in Vision | Ramon Schildknecht  Assignment «Crazy Picture Predictions» | December 2019  </dc:title>
  <dc:creator>Schildknecht Ramon (G-PN-TDS-ORA)</dc:creator>
  <cp:lastModifiedBy>Schildknecht Ramon (G-PN-TDS-ORA)</cp:lastModifiedBy>
  <cp:revision>19</cp:revision>
  <dcterms:created xsi:type="dcterms:W3CDTF">2019-11-23T16:53:57Z</dcterms:created>
  <dcterms:modified xsi:type="dcterms:W3CDTF">2019-11-23T20:15:50Z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mpVertraulichkeit">
    <vt:lpwstr/>
  </property>
  <property fmtid="{D5CDD505-2E9C-101B-9397-08002B2CF9AE}" pid="3" name="TmpStatus">
    <vt:lpwstr/>
  </property>
</Properties>
</file>